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57" r:id="rId4"/>
    <p:sldId id="258" r:id="rId5"/>
    <p:sldId id="259" r:id="rId6"/>
    <p:sldId id="260" r:id="rId7"/>
    <p:sldId id="263" r:id="rId8"/>
    <p:sldId id="262" r:id="rId9"/>
    <p:sldId id="266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5FAF8-42C9-4C60-9B91-C66CAC1A6B61}" type="datetimeFigureOut">
              <a:rPr lang="en-IN" smtClean="0"/>
              <a:t>16-03-2025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E4863-A0E0-41C7-8188-7CB2EE47A7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33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0AD86-884C-9C94-457F-45FE39EA2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F88010-3299-C509-46AB-D37B6B826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838F5-4C76-30FF-179C-41DDBC1C3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A1EE-E7F1-4BEB-9EED-7E3483DC5BB3}" type="datetime1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A2C5E-38C8-D0EA-4066-24BCC769F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76429-46A7-6724-385E-223FEB371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9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06320-F28F-3E63-FAE8-04A8BEFC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64829-5E48-47C8-ACAE-F74719533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5B6C2-EC2E-0496-1D59-7DA45611D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F8ED-2321-4C69-BCC6-1AD09C788F33}" type="datetime1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E3CAF-CB93-2C05-1897-52FE0172E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48278-37FA-486A-6C7A-110C3366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3046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C171B-A6E6-0349-723E-ECAD7D08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15894-0335-9B2B-7FF7-7D1BC3382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0EC3B-1B2E-78B9-EC2D-CB3873BB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3151F-2478-4404-987E-58A3F3DFC843}" type="datetime1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3AE31-C41A-874E-9414-85D1829D4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D036E-0773-DA64-BCA4-84EB8B7FB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905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0E338-6A44-1494-7159-054135057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F559C-3004-6862-AA4F-6BD840E67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1476F7-2929-076D-B8D3-67426B3BF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14F08-EC70-C332-7C3A-DF6CBC1E7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64E11-C6A5-4832-9D9E-80113D3C0DCD}" type="datetime1">
              <a:rPr lang="en-IN" smtClean="0"/>
              <a:t>16-03-2025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4DADE-5AA9-CAE7-48ED-39186DEC2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01AAE1-536A-37CC-4C17-74FD65CB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535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075DB-B77D-6E22-8FD8-2B596A179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CC953-AAC2-E696-0880-5680B0D31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C1F8C1-AE60-2D44-D00B-22A8E3260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2E8B2-282C-1FE3-B71D-5467DB39EE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EC052A-47F7-2039-A413-4B35369808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2FE8D7-37FB-AD57-3BD3-0ABC0C7B9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169D1-40AB-4226-B8B8-2E9508587956}" type="datetime1">
              <a:rPr lang="en-IN" smtClean="0"/>
              <a:t>16-03-2025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40D624-109D-75EB-FF52-148F56053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6C49CF-0DE4-A858-5A3E-3B898D431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3415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97F1F-760B-F947-1E48-F5A4553AF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B8D9E8-D6A6-1BD9-64BC-0B751E3EA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5344A-89AA-4B61-B83D-4905B60A0E6B}" type="datetime1">
              <a:rPr lang="en-IN" smtClean="0"/>
              <a:t>16-03-2025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0BDA41-9615-7285-6E12-0CE46052E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310F15-E0F5-4EB7-8603-09F9ADBD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920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2FEF0B-7863-4365-B9EF-C95BAD6E2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EE75-9613-464A-B135-E703BF98CCE5}" type="datetime1">
              <a:rPr lang="en-IN" smtClean="0"/>
              <a:t>16-03-2025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1A7D9-795A-956F-5E77-2603F87AB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DDDB0-6236-F0BA-613D-604B0F206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580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F75B3-D15C-87C1-B7EB-66185605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05868-27B1-BFFA-1C39-D4954CE81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37C95-C092-3083-0F43-10C3B4291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7CA59C-E2DA-949B-8AFD-09E36F39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9803-3B9A-4678-B289-8EE6871EE49C}" type="datetime1">
              <a:rPr lang="en-IN" smtClean="0"/>
              <a:t>16-03-2025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15CE34-02FB-0A4F-E6CC-0A0E8C588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037B8-C0E4-7EE6-B2EE-56219949C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7203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2DDE7-E087-3C6E-A99E-73A58889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6257CC-CC00-7FB1-16D9-4B0F91F25C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462DB-2E0C-10C4-AB3A-6C2AB0666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C9EC2-C91C-3BFC-ADBB-98C98711D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3FD5-4500-48BF-89C4-89FE0D64FCBE}" type="datetime1">
              <a:rPr lang="en-IN" smtClean="0"/>
              <a:t>16-03-2025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1CA32-68D0-CBC2-F7D7-02270A7E8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A6F57-B8F6-F9D1-750E-D62EF935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803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570E4-5998-EE7B-8F6E-9C060461F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BF92A5-15ED-F6D0-A5D6-A18C36F41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FF959-AFC6-31DB-88D8-991143431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8ADC9-BE08-4133-9B31-23E3C96D18C7}" type="datetime1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6EC2A-CAA9-6C15-847E-AFF23ED7B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72D23-5AE3-D848-63EE-B43A99C0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42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38FAE4-5E1B-B63A-C09D-CE9199DAD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09B987-4A3C-5215-2E7D-006D4FB35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8BF50-8489-32AB-DE1C-EF2EAF865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B9B0-93FA-458A-91A1-87347CE51980}" type="datetime1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881E0-12F4-BC3D-7745-00E9798BE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D211F-B249-F0D1-A5A3-804557C9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170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7DFC03-186D-FE0C-A4FA-ACEE09D70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60B85-83CE-8E8C-9672-634813F44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998A0-210B-0240-F0B1-1F33FC967C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FAA82-740C-4ACB-B93D-508F666AA47B}" type="datetime1">
              <a:rPr lang="en-IN" smtClean="0"/>
              <a:t>16-03-2025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1AC02-11D2-62A0-12F9-36D60F1D6B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E7FE7-15CE-73F0-3B77-4E89424D5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8548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5811D-8F0D-AE5B-72D6-2844A940B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8191"/>
            <a:ext cx="9144000" cy="97828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IN" b="1" dirty="0"/>
              <a:t>Project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2F0CCB-5B4A-52F2-5BC2-A2443E2CE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4426" y="3482766"/>
            <a:ext cx="9144000" cy="1655762"/>
          </a:xfrm>
        </p:spPr>
        <p:txBody>
          <a:bodyPr/>
          <a:lstStyle/>
          <a:p>
            <a:r>
              <a:rPr lang="en-IN" dirty="0"/>
              <a:t>Applicant names-PI and Co-PIs</a:t>
            </a:r>
          </a:p>
          <a:p>
            <a:r>
              <a:rPr lang="en-IN" dirty="0"/>
              <a:t>Organization(s)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ED9461-EAF3-A08D-7024-DD33B1A017B9}"/>
              </a:ext>
            </a:extLst>
          </p:cNvPr>
          <p:cNvSpPr/>
          <p:nvPr/>
        </p:nvSpPr>
        <p:spPr>
          <a:xfrm>
            <a:off x="0" y="844070"/>
            <a:ext cx="12192000" cy="567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24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2025</a:t>
            </a:r>
            <a:endParaRPr lang="en-IN" sz="24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25D55F-9AC9-630A-AE18-D524842B7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7942" y="156725"/>
            <a:ext cx="627942" cy="6279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8897E-F2D8-2D0F-1AC4-5678005B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9705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D0D2B-292C-7CA2-CD17-AAB617962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326615-6937-1A8F-DB4F-312C00DB6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C1ABF9-EA16-9FAE-1CC4-F45A8FDEC1A1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2025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C4C55D-E82D-87C0-64EA-4F6ED0DDF78A}"/>
              </a:ext>
            </a:extLst>
          </p:cNvPr>
          <p:cNvSpPr txBox="1"/>
          <p:nvPr/>
        </p:nvSpPr>
        <p:spPr>
          <a:xfrm>
            <a:off x="4752620" y="506896"/>
            <a:ext cx="2686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Brief CV of PI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E16DDF2-5EAE-915A-C797-D8A7054749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232374"/>
              </p:ext>
            </p:extLst>
          </p:nvPr>
        </p:nvGraphicFramePr>
        <p:xfrm>
          <a:off x="1958009" y="1911157"/>
          <a:ext cx="8201992" cy="3856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42182">
                  <a:extLst>
                    <a:ext uri="{9D8B030D-6E8A-4147-A177-3AD203B41FA5}">
                      <a16:colId xmlns:a16="http://schemas.microsoft.com/office/drawing/2014/main" val="1220235967"/>
                    </a:ext>
                  </a:extLst>
                </a:gridCol>
                <a:gridCol w="3659810">
                  <a:extLst>
                    <a:ext uri="{9D8B030D-6E8A-4147-A177-3AD203B41FA5}">
                      <a16:colId xmlns:a16="http://schemas.microsoft.com/office/drawing/2014/main" val="3897732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88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Age (as on 30</a:t>
                      </a:r>
                      <a:r>
                        <a:rPr lang="en-IN" baseline="30000" dirty="0"/>
                        <a:t>th</a:t>
                      </a:r>
                      <a:r>
                        <a:rPr lang="en-IN" dirty="0"/>
                        <a:t> April, 2025)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5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73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Bsc/BTech/BE/BVSc/Equivalent</a:t>
                      </a:r>
                    </a:p>
                    <a:p>
                      <a:r>
                        <a:rPr lang="en-IN" dirty="0"/>
                        <a:t>(Institution and year of degree award)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51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MSc/MTech/ME/</a:t>
                      </a:r>
                      <a:r>
                        <a:rPr lang="en-US" dirty="0" err="1"/>
                        <a:t>MVSc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MPharm</a:t>
                      </a:r>
                      <a:r>
                        <a:rPr lang="en-US" dirty="0"/>
                        <a:t>/Equivalent</a:t>
                      </a:r>
                    </a:p>
                    <a:p>
                      <a:r>
                        <a:rPr lang="en-US" dirty="0"/>
                        <a:t>(Institution and year of degree award)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849097"/>
                  </a:ext>
                </a:extLst>
              </a:tr>
              <a:tr h="447810">
                <a:tc>
                  <a:txBody>
                    <a:bodyPr/>
                    <a:lstStyle/>
                    <a:p>
                      <a:r>
                        <a:rPr lang="en-IN" dirty="0"/>
                        <a:t>PhD (Institution and year of award)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14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Post Doc/Others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5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Relevant publications (max. 5 nos)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94870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A48F7C-3C95-8F03-B15B-B4F95395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835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9E485-636D-5CA9-B9A7-2D712B6B7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95CEED-BDDE-908C-6C94-A34625943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E7912B-A80F-B252-9AE8-14580664E78F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2025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22F1FB-0BE4-1685-AE67-B761F9A21507}"/>
              </a:ext>
            </a:extLst>
          </p:cNvPr>
          <p:cNvSpPr txBox="1"/>
          <p:nvPr/>
        </p:nvSpPr>
        <p:spPr>
          <a:xfrm>
            <a:off x="2458059" y="423768"/>
            <a:ext cx="6855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Problem statement (50-100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E54651-BA1E-0830-6A6D-461A9AC44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62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EA76A-B358-73A3-B508-F21052AF7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6A4190-B2ED-13CD-BE04-211A1D68C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CDE870-9C28-47D2-56EB-4278E205FE5D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2025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1A32D1-5180-F901-618C-F60B6D126BC6}"/>
              </a:ext>
            </a:extLst>
          </p:cNvPr>
          <p:cNvSpPr txBox="1"/>
          <p:nvPr/>
        </p:nvSpPr>
        <p:spPr>
          <a:xfrm>
            <a:off x="1605411" y="533545"/>
            <a:ext cx="96241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Proposed solution/intervention (</a:t>
            </a:r>
            <a:r>
              <a:rPr lang="en-IN" sz="3600" b="1" dirty="0" err="1"/>
              <a:t>upto</a:t>
            </a:r>
            <a:r>
              <a:rPr lang="en-IN" sz="3600" b="1" dirty="0"/>
              <a:t> 200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A30A85-1B54-D359-FF44-CBE61402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569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01D36-9F35-E9B7-A2AB-959E32A20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193D31-093A-B55F-6B7D-0509B2E8D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02B9E4-C05C-27D0-B2EB-9C39FB04B241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2025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2AEB1D-FEF7-576D-143B-7222F2B143E3}"/>
              </a:ext>
            </a:extLst>
          </p:cNvPr>
          <p:cNvSpPr txBox="1"/>
          <p:nvPr/>
        </p:nvSpPr>
        <p:spPr>
          <a:xfrm>
            <a:off x="1148024" y="533545"/>
            <a:ext cx="9677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Leads in hand/work done so far (</a:t>
            </a:r>
            <a:r>
              <a:rPr lang="en-IN" sz="3600" b="1" dirty="0" err="1"/>
              <a:t>upto</a:t>
            </a:r>
            <a:r>
              <a:rPr lang="en-IN" sz="3600" b="1" dirty="0"/>
              <a:t> 200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2BA8D3-DCB7-AF43-CA64-C65D9EA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5150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4D2A2-4E19-ED64-2882-500B11B66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FD13EA-DF47-F6C6-A1A7-CE9B91A78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EF531B-078F-3983-393C-E32DF3526983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2025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1E5AAE-BEEF-D8B6-97E8-3118C3C84A42}"/>
              </a:ext>
            </a:extLst>
          </p:cNvPr>
          <p:cNvSpPr txBox="1"/>
          <p:nvPr/>
        </p:nvSpPr>
        <p:spPr>
          <a:xfrm>
            <a:off x="1720721" y="423769"/>
            <a:ext cx="9355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Innovation and potential Impact (50-100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A6E0CB-5CC3-4344-831D-ABC6C2F28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3184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9D0EE-CCDE-C1F2-888C-2A7AF4E24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1B1146-005F-8BF2-4264-A75159DBC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574C51-4300-E5EB-2612-FACA9D10AABB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2025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EA6396-ED77-9179-2EE8-76F7101FE952}"/>
              </a:ext>
            </a:extLst>
          </p:cNvPr>
          <p:cNvSpPr txBox="1"/>
          <p:nvPr/>
        </p:nvSpPr>
        <p:spPr>
          <a:xfrm>
            <a:off x="1089737" y="409914"/>
            <a:ext cx="9906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Regulatory/Compliance issue, if any (25- 50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9D7E76-C14B-090F-2686-E659FE876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853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32FFD-9070-A1E9-0216-3997CADFB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63CA56-844B-AD95-3C4D-4CA2450DB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FC3B3D-93A3-6331-B5ED-3A6820F967ED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2025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A0303-92E5-48E4-03CC-2DFF849D098B}"/>
              </a:ext>
            </a:extLst>
          </p:cNvPr>
          <p:cNvSpPr txBox="1"/>
          <p:nvPr/>
        </p:nvSpPr>
        <p:spPr>
          <a:xfrm>
            <a:off x="1467971" y="256546"/>
            <a:ext cx="8839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Readiness level of technology for deployment upon project completion (</a:t>
            </a:r>
            <a:r>
              <a:rPr lang="en-US" sz="3600" b="1" dirty="0" err="1"/>
              <a:t>upto</a:t>
            </a:r>
            <a:r>
              <a:rPr lang="en-US" sz="3600" b="1" dirty="0"/>
              <a:t> 100 words)</a:t>
            </a:r>
            <a:endParaRPr lang="en-IN" sz="36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A82C12-3927-8829-0D69-72E0CCDA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4971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7B3BF-20EF-108A-CEF0-FE5D0BF47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54DC2E-A59B-966B-498E-E34BE0DF0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E17804-76E1-0C4D-E19E-937A0F16FBF0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2025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738CDF-F473-4EC3-79BF-E79DDA95A617}"/>
              </a:ext>
            </a:extLst>
          </p:cNvPr>
          <p:cNvSpPr txBox="1"/>
          <p:nvPr/>
        </p:nvSpPr>
        <p:spPr>
          <a:xfrm>
            <a:off x="1260764" y="367382"/>
            <a:ext cx="8825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Market strategy including cost of deployment (</a:t>
            </a:r>
            <a:r>
              <a:rPr lang="en-IN" sz="3600" b="1" dirty="0" err="1"/>
              <a:t>upto</a:t>
            </a:r>
            <a:r>
              <a:rPr lang="en-IN" sz="3600" b="1" dirty="0"/>
              <a:t> 150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D7C261-DAF4-6D50-105C-60758D5C9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2662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C36FF-94A4-DB4E-6584-58A85AD52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D33E7F-9240-EEC9-6764-9B4AA89EA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F1C80C-5E25-3065-3BEB-755DA8CBFC77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2025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4C2AC8-85BE-5B3F-A4C7-B01E084FC54D}"/>
              </a:ext>
            </a:extLst>
          </p:cNvPr>
          <p:cNvSpPr txBox="1"/>
          <p:nvPr/>
        </p:nvSpPr>
        <p:spPr>
          <a:xfrm>
            <a:off x="3369100" y="542655"/>
            <a:ext cx="6002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Budget (max Rs 25 lakhs/year)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DD59ED0-0D4F-B21F-E33D-D33F3DA3C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02077"/>
              </p:ext>
            </p:extLst>
          </p:nvPr>
        </p:nvGraphicFramePr>
        <p:xfrm>
          <a:off x="2032000" y="1945640"/>
          <a:ext cx="8128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36771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618327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2010334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6940082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439612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Year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Consumables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3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1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1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05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059754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F4E324-6426-5059-701A-C0A7D7CAC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778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273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Book Antiqua</vt:lpstr>
      <vt:lpstr>Calibri</vt:lpstr>
      <vt:lpstr>Calibri Light</vt:lpstr>
      <vt:lpstr>Constantia</vt:lpstr>
      <vt:lpstr>Office Theme</vt:lpstr>
      <vt:lpstr>Project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Amit Das</dc:creator>
  <cp:lastModifiedBy>Amit Das</cp:lastModifiedBy>
  <cp:revision>15</cp:revision>
  <dcterms:created xsi:type="dcterms:W3CDTF">2025-01-15T09:32:51Z</dcterms:created>
  <dcterms:modified xsi:type="dcterms:W3CDTF">2025-03-16T14:20:32Z</dcterms:modified>
</cp:coreProperties>
</file>